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D405B-C9D0-4EB1-B981-6C94A908755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6140108E-49B3-406D-9FA9-C905DB486735}">
      <dgm:prSet phldrT="[Metin]" custT="1"/>
      <dgm:spPr/>
      <dgm:t>
        <a:bodyPr/>
        <a:lstStyle/>
        <a:p>
          <a:pPr algn="ctr"/>
          <a:r>
            <a:rPr lang="tr-TR" sz="1800" b="1" dirty="0">
              <a:latin typeface="Calibri" panose="020F0502020204030204" pitchFamily="34" charset="0"/>
              <a:cs typeface="Calibri" panose="020F0502020204030204" pitchFamily="34" charset="0"/>
            </a:rPr>
            <a:t>PEŞİN</a:t>
          </a:r>
        </a:p>
      </dgm:t>
    </dgm:pt>
    <dgm:pt modelId="{9845EAE2-AEA5-48C9-86C2-6F8096B95185}" type="parTrans" cxnId="{84E1E839-95F9-4D30-9E3F-3C533400FE73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8863C6-648A-4698-95CA-2A27F50FA0DA}" type="sibTrans" cxnId="{84E1E839-95F9-4D30-9E3F-3C533400FE73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F1BDED-40C6-43F2-B010-E4532262B06A}">
      <dgm:prSet phldrT="[Metin]" custT="1"/>
      <dgm:spPr/>
      <dgm:t>
        <a:bodyPr/>
        <a:lstStyle/>
        <a:p>
          <a:r>
            <a:rPr lang="tr-TR" sz="1400" dirty="0">
              <a:latin typeface="Calibri" panose="020F0502020204030204" pitchFamily="34" charset="0"/>
              <a:cs typeface="Calibri" panose="020F0502020204030204" pitchFamily="34" charset="0"/>
            </a:rPr>
            <a:t>SÖZLEŞME İMZA TARİHİNDE İHALE BEDELİ İDAREMİZ HESABINA YATIRILIR. </a:t>
          </a:r>
        </a:p>
      </dgm:t>
    </dgm:pt>
    <dgm:pt modelId="{3A6796BA-B116-4BA3-B2B3-89CF4CC8C823}" type="parTrans" cxnId="{4B5B0579-C38D-494A-9B2D-52522E47F3DA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18A240-0F57-4AEF-8769-B5CEB96439F3}" type="sibTrans" cxnId="{4B5B0579-C38D-494A-9B2D-52522E47F3DA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B197D-4166-4876-955E-29B05B21D9EF}">
      <dgm:prSet phldrT="[Metin]" custT="1"/>
      <dgm:spPr/>
      <dgm:t>
        <a:bodyPr/>
        <a:lstStyle/>
        <a:p>
          <a:pPr algn="ctr"/>
          <a:r>
            <a:rPr lang="tr-TR" sz="1800" b="1" dirty="0">
              <a:latin typeface="Calibri" panose="020F0502020204030204" pitchFamily="34" charset="0"/>
              <a:cs typeface="Calibri" panose="020F0502020204030204" pitchFamily="34" charset="0"/>
            </a:rPr>
            <a:t>VADELİ</a:t>
          </a:r>
        </a:p>
      </dgm:t>
    </dgm:pt>
    <dgm:pt modelId="{366743B5-2BA3-4AA2-9624-DC20B32BA76A}" type="parTrans" cxnId="{C5C81898-E532-4F4C-8116-7A2EE0756BC4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6D56D-2A13-4A5B-BB7F-8A29DEF3F986}" type="sibTrans" cxnId="{C5C81898-E532-4F4C-8116-7A2EE0756BC4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16EE7-8F00-4266-805A-9DD6656B1345}">
      <dgm:prSet phldrT="[Metin]" custT="1"/>
      <dgm:spPr/>
      <dgm:t>
        <a:bodyPr/>
        <a:lstStyle/>
        <a:p>
          <a:r>
            <a:rPr lang="tr-TR" sz="1400" dirty="0">
              <a:latin typeface="Calibri" panose="020F0502020204030204" pitchFamily="34" charset="0"/>
              <a:cs typeface="Calibri" panose="020F0502020204030204" pitchFamily="34" charset="0"/>
            </a:rPr>
            <a:t>VADEYE BIRAKILAN TUTAR İÇİN </a:t>
          </a:r>
          <a:r>
            <a:rPr lang="tr-TR" sz="1400" b="1" dirty="0">
              <a:latin typeface="Calibri" panose="020F0502020204030204" pitchFamily="34" charset="0"/>
              <a:cs typeface="Calibri" panose="020F0502020204030204" pitchFamily="34" charset="0"/>
            </a:rPr>
            <a:t>YILLIK %35 BASİT FAİZ (VADE FARKI)</a:t>
          </a:r>
          <a:r>
            <a:rPr lang="tr-TR" sz="1400" dirty="0">
              <a:latin typeface="Calibri" panose="020F0502020204030204" pitchFamily="34" charset="0"/>
              <a:cs typeface="Calibri" panose="020F0502020204030204" pitchFamily="34" charset="0"/>
            </a:rPr>
            <a:t> İLE YILLIK ÖDEMELER İLE </a:t>
          </a:r>
          <a:r>
            <a:rPr lang="tr-TR" sz="1600" b="1" dirty="0">
              <a:latin typeface="Calibri" panose="020F0502020204030204" pitchFamily="34" charset="0"/>
              <a:cs typeface="Calibri" panose="020F0502020204030204" pitchFamily="34" charset="0"/>
            </a:rPr>
            <a:t>4 YILA KADAR VADE İMKANI</a:t>
          </a:r>
          <a:endParaRPr lang="tr-TR" sz="14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E7F47D-2997-4AC0-9AC8-B90EC785A8B6}" type="parTrans" cxnId="{3B2CD09A-1194-47AC-94A7-73E97BF707CB}">
      <dgm:prSet/>
      <dgm:spPr/>
      <dgm:t>
        <a:bodyPr/>
        <a:lstStyle/>
        <a:p>
          <a:endParaRPr lang="tr-T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2E385B-6DA2-4E74-90D4-968A9EEE535C}" type="sibTrans" cxnId="{3B2CD09A-1194-47AC-94A7-73E97BF707CB}">
      <dgm:prSet/>
      <dgm:spPr/>
      <dgm:t>
        <a:bodyPr/>
        <a:lstStyle/>
        <a:p>
          <a:endParaRPr lang="tr-T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66CF8-6492-49C0-BEE7-E1EBFEA2F4FB}">
      <dgm:prSet phldrT="[Metin]" custT="1"/>
      <dgm:spPr/>
      <dgm:t>
        <a:bodyPr/>
        <a:lstStyle/>
        <a:p>
          <a:endParaRPr lang="tr-TR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C28785-F74C-485C-9FB3-859494BBEC73}" type="parTrans" cxnId="{8C022545-DAAE-43C9-BC34-F37D98E0B2C9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A687B-681A-4E8B-A100-1436C343EA98}" type="sibTrans" cxnId="{8C022545-DAAE-43C9-BC34-F37D98E0B2C9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34C6F-9261-437C-A9B0-87B29E48F03A}">
      <dgm:prSet phldrT="[Metin]" custT="1"/>
      <dgm:spPr/>
      <dgm:t>
        <a:bodyPr/>
        <a:lstStyle/>
        <a:p>
          <a:endParaRPr lang="tr-TR" sz="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A80DDC-B6AB-4E2B-BA5F-12B73D7BBC48}" type="parTrans" cxnId="{EC205889-F226-404F-A5B4-FE709C4A7DE5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1AFAF-2206-4872-A7C9-74BAEB24574A}" type="sibTrans" cxnId="{EC205889-F226-404F-A5B4-FE709C4A7DE5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FB924A-0D4C-4630-A488-7F6B12EF3372}">
      <dgm:prSet phldrT="[Metin]" custT="1"/>
      <dgm:spPr/>
      <dgm:t>
        <a:bodyPr/>
        <a:lstStyle/>
        <a:p>
          <a:endParaRPr lang="tr-TR" sz="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87FF3-8E10-4CC3-AC53-F9C7E74A996E}" type="parTrans" cxnId="{4CB4814B-A47E-4570-AD95-A267CE8CD2CC}">
      <dgm:prSet/>
      <dgm:spPr/>
      <dgm:t>
        <a:bodyPr/>
        <a:lstStyle/>
        <a:p>
          <a:endParaRPr lang="tr-TR"/>
        </a:p>
      </dgm:t>
    </dgm:pt>
    <dgm:pt modelId="{EADB0623-DDE7-404B-9320-0D02812303BA}" type="sibTrans" cxnId="{4CB4814B-A47E-4570-AD95-A267CE8CD2CC}">
      <dgm:prSet/>
      <dgm:spPr/>
      <dgm:t>
        <a:bodyPr/>
        <a:lstStyle/>
        <a:p>
          <a:endParaRPr lang="tr-TR"/>
        </a:p>
      </dgm:t>
    </dgm:pt>
    <dgm:pt modelId="{7B2CEB5A-12D7-4AC3-8177-59BE7865D567}">
      <dgm:prSet phldrT="[Metin]" custT="1"/>
      <dgm:spPr/>
      <dgm:t>
        <a:bodyPr/>
        <a:lstStyle/>
        <a:p>
          <a:r>
            <a:rPr lang="tr-TR" sz="1400" dirty="0">
              <a:latin typeface="Calibri" panose="020F0502020204030204" pitchFamily="34" charset="0"/>
              <a:cs typeface="Calibri" panose="020F0502020204030204" pitchFamily="34" charset="0"/>
            </a:rPr>
            <a:t>SÖZLEŞME TARİHİNDE İHALE BEDELİ’NİN ASGARİ </a:t>
          </a:r>
          <a:r>
            <a:rPr lang="tr-TR" sz="1600" b="1" dirty="0">
              <a:latin typeface="Calibri" panose="020F0502020204030204" pitchFamily="34" charset="0"/>
              <a:cs typeface="Calibri" panose="020F0502020204030204" pitchFamily="34" charset="0"/>
            </a:rPr>
            <a:t>%40</a:t>
          </a:r>
          <a:r>
            <a:rPr lang="tr-TR" sz="1400" dirty="0">
              <a:latin typeface="Calibri" panose="020F0502020204030204" pitchFamily="34" charset="0"/>
              <a:cs typeface="Calibri" panose="020F0502020204030204" pitchFamily="34" charset="0"/>
            </a:rPr>
            <a:t>’I PEŞİN</a:t>
          </a:r>
        </a:p>
      </dgm:t>
    </dgm:pt>
    <dgm:pt modelId="{ABFB1DE5-6E08-4EE1-995D-3C78F5D0E569}" type="sibTrans" cxnId="{FAA2BE02-B683-42AB-90E7-8C3F6CD8E831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47B94-EA4F-44C7-A6EF-72651FE3FEE0}" type="parTrans" cxnId="{FAA2BE02-B683-42AB-90E7-8C3F6CD8E831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44BC73-2B6A-4336-941C-98B8EA6205C9}" type="pres">
      <dgm:prSet presAssocID="{85CD405B-C9D0-4EB1-B981-6C94A9087551}" presName="linear" presStyleCnt="0">
        <dgm:presLayoutVars>
          <dgm:animLvl val="lvl"/>
          <dgm:resizeHandles val="exact"/>
        </dgm:presLayoutVars>
      </dgm:prSet>
      <dgm:spPr/>
    </dgm:pt>
    <dgm:pt modelId="{CD2E25C2-7DB4-4E5C-927A-08FABF50E38D}" type="pres">
      <dgm:prSet presAssocID="{6140108E-49B3-406D-9FA9-C905DB4867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9713A2-0181-400A-B94F-C02C3EDF7AFC}" type="pres">
      <dgm:prSet presAssocID="{6140108E-49B3-406D-9FA9-C905DB486735}" presName="childText" presStyleLbl="revTx" presStyleIdx="0" presStyleCnt="2">
        <dgm:presLayoutVars>
          <dgm:bulletEnabled val="1"/>
        </dgm:presLayoutVars>
      </dgm:prSet>
      <dgm:spPr/>
    </dgm:pt>
    <dgm:pt modelId="{EBC94972-8823-48FB-9C12-D75B15256AC2}" type="pres">
      <dgm:prSet presAssocID="{7BEB197D-4166-4876-955E-29B05B21D9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6826DA-8948-40C9-AA97-3C3A49D7DE33}" type="pres">
      <dgm:prSet presAssocID="{7BEB197D-4166-4876-955E-29B05B21D9E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A2BE02-B683-42AB-90E7-8C3F6CD8E831}" srcId="{7BEB197D-4166-4876-955E-29B05B21D9EF}" destId="{7B2CEB5A-12D7-4AC3-8177-59BE7865D567}" srcOrd="1" destOrd="0" parTransId="{ECD47B94-EA4F-44C7-A6EF-72651FE3FEE0}" sibTransId="{ABFB1DE5-6E08-4EE1-995D-3C78F5D0E569}"/>
    <dgm:cxn modelId="{B286AB0C-0BE4-401B-9A4B-6C0A0C641020}" type="presOf" srcId="{ADFB924A-0D4C-4630-A488-7F6B12EF3372}" destId="{579713A2-0181-400A-B94F-C02C3EDF7AFC}" srcOrd="0" destOrd="2" presId="urn:microsoft.com/office/officeart/2005/8/layout/vList2"/>
    <dgm:cxn modelId="{B293C717-47B0-439D-BD60-15F88FF6ED65}" type="presOf" srcId="{51916EE7-8F00-4266-805A-9DD6656B1345}" destId="{466826DA-8948-40C9-AA97-3C3A49D7DE33}" srcOrd="0" destOrd="2" presId="urn:microsoft.com/office/officeart/2005/8/layout/vList2"/>
    <dgm:cxn modelId="{84E1E839-95F9-4D30-9E3F-3C533400FE73}" srcId="{85CD405B-C9D0-4EB1-B981-6C94A9087551}" destId="{6140108E-49B3-406D-9FA9-C905DB486735}" srcOrd="0" destOrd="0" parTransId="{9845EAE2-AEA5-48C9-86C2-6F8096B95185}" sibTransId="{878863C6-648A-4698-95CA-2A27F50FA0DA}"/>
    <dgm:cxn modelId="{8C022545-DAAE-43C9-BC34-F37D98E0B2C9}" srcId="{6140108E-49B3-406D-9FA9-C905DB486735}" destId="{69C66CF8-6492-49C0-BEE7-E1EBFEA2F4FB}" srcOrd="0" destOrd="0" parTransId="{D0C28785-F74C-485C-9FB3-859494BBEC73}" sibTransId="{FE0A687B-681A-4E8B-A100-1436C343EA98}"/>
    <dgm:cxn modelId="{03FB3467-6777-4EAC-A18C-BBA9BF1B2F62}" type="presOf" srcId="{00234C6F-9261-437C-A9B0-87B29E48F03A}" destId="{466826DA-8948-40C9-AA97-3C3A49D7DE33}" srcOrd="0" destOrd="0" presId="urn:microsoft.com/office/officeart/2005/8/layout/vList2"/>
    <dgm:cxn modelId="{4CB4814B-A47E-4570-AD95-A267CE8CD2CC}" srcId="{6140108E-49B3-406D-9FA9-C905DB486735}" destId="{ADFB924A-0D4C-4630-A488-7F6B12EF3372}" srcOrd="2" destOrd="0" parTransId="{7B987FF3-8E10-4CC3-AC53-F9C7E74A996E}" sibTransId="{EADB0623-DDE7-404B-9320-0D02812303BA}"/>
    <dgm:cxn modelId="{003DD26C-306C-4EAA-9FA1-D89F048D3610}" type="presOf" srcId="{85CD405B-C9D0-4EB1-B981-6C94A9087551}" destId="{1544BC73-2B6A-4336-941C-98B8EA6205C9}" srcOrd="0" destOrd="0" presId="urn:microsoft.com/office/officeart/2005/8/layout/vList2"/>
    <dgm:cxn modelId="{4B5B0579-C38D-494A-9B2D-52522E47F3DA}" srcId="{6140108E-49B3-406D-9FA9-C905DB486735}" destId="{7DF1BDED-40C6-43F2-B010-E4532262B06A}" srcOrd="1" destOrd="0" parTransId="{3A6796BA-B116-4BA3-B2B3-89CF4CC8C823}" sibTransId="{7718A240-0F57-4AEF-8769-B5CEB96439F3}"/>
    <dgm:cxn modelId="{E3129F81-4FDB-4211-8689-9C671324DC7A}" type="presOf" srcId="{69C66CF8-6492-49C0-BEE7-E1EBFEA2F4FB}" destId="{579713A2-0181-400A-B94F-C02C3EDF7AFC}" srcOrd="0" destOrd="0" presId="urn:microsoft.com/office/officeart/2005/8/layout/vList2"/>
    <dgm:cxn modelId="{4A76F384-4534-416F-8E30-955D3707A900}" type="presOf" srcId="{7BEB197D-4166-4876-955E-29B05B21D9EF}" destId="{EBC94972-8823-48FB-9C12-D75B15256AC2}" srcOrd="0" destOrd="0" presId="urn:microsoft.com/office/officeart/2005/8/layout/vList2"/>
    <dgm:cxn modelId="{EC205889-F226-404F-A5B4-FE709C4A7DE5}" srcId="{7BEB197D-4166-4876-955E-29B05B21D9EF}" destId="{00234C6F-9261-437C-A9B0-87B29E48F03A}" srcOrd="0" destOrd="0" parTransId="{38A80DDC-B6AB-4E2B-BA5F-12B73D7BBC48}" sibTransId="{3CC1AFAF-2206-4872-A7C9-74BAEB24574A}"/>
    <dgm:cxn modelId="{C5C81898-E532-4F4C-8116-7A2EE0756BC4}" srcId="{85CD405B-C9D0-4EB1-B981-6C94A9087551}" destId="{7BEB197D-4166-4876-955E-29B05B21D9EF}" srcOrd="1" destOrd="0" parTransId="{366743B5-2BA3-4AA2-9624-DC20B32BA76A}" sibTransId="{C836D56D-2A13-4A5B-BB7F-8A29DEF3F986}"/>
    <dgm:cxn modelId="{3B2CD09A-1194-47AC-94A7-73E97BF707CB}" srcId="{7BEB197D-4166-4876-955E-29B05B21D9EF}" destId="{51916EE7-8F00-4266-805A-9DD6656B1345}" srcOrd="2" destOrd="0" parTransId="{CAE7F47D-2997-4AC0-9AC8-B90EC785A8B6}" sibTransId="{512E385B-6DA2-4E74-90D4-968A9EEE535C}"/>
    <dgm:cxn modelId="{B8830ACB-5BEB-4DA4-B958-F4E18403BADF}" type="presOf" srcId="{7DF1BDED-40C6-43F2-B010-E4532262B06A}" destId="{579713A2-0181-400A-B94F-C02C3EDF7AFC}" srcOrd="0" destOrd="1" presId="urn:microsoft.com/office/officeart/2005/8/layout/vList2"/>
    <dgm:cxn modelId="{45C1F7DF-C6A6-4CB7-AB94-EC09D5B5DFB5}" type="presOf" srcId="{6140108E-49B3-406D-9FA9-C905DB486735}" destId="{CD2E25C2-7DB4-4E5C-927A-08FABF50E38D}" srcOrd="0" destOrd="0" presId="urn:microsoft.com/office/officeart/2005/8/layout/vList2"/>
    <dgm:cxn modelId="{C33536FB-C434-4BDB-BA50-CFCA1588B9B9}" type="presOf" srcId="{7B2CEB5A-12D7-4AC3-8177-59BE7865D567}" destId="{466826DA-8948-40C9-AA97-3C3A49D7DE33}" srcOrd="0" destOrd="1" presId="urn:microsoft.com/office/officeart/2005/8/layout/vList2"/>
    <dgm:cxn modelId="{8B1F49D2-D360-4F9E-9F64-30B3E27B134E}" type="presParOf" srcId="{1544BC73-2B6A-4336-941C-98B8EA6205C9}" destId="{CD2E25C2-7DB4-4E5C-927A-08FABF50E38D}" srcOrd="0" destOrd="0" presId="urn:microsoft.com/office/officeart/2005/8/layout/vList2"/>
    <dgm:cxn modelId="{7F9324BD-85F7-4BC6-9AA3-6A080A9ACC10}" type="presParOf" srcId="{1544BC73-2B6A-4336-941C-98B8EA6205C9}" destId="{579713A2-0181-400A-B94F-C02C3EDF7AFC}" srcOrd="1" destOrd="0" presId="urn:microsoft.com/office/officeart/2005/8/layout/vList2"/>
    <dgm:cxn modelId="{70030EBD-A886-464D-B963-F55ED8F7A68D}" type="presParOf" srcId="{1544BC73-2B6A-4336-941C-98B8EA6205C9}" destId="{EBC94972-8823-48FB-9C12-D75B15256AC2}" srcOrd="2" destOrd="0" presId="urn:microsoft.com/office/officeart/2005/8/layout/vList2"/>
    <dgm:cxn modelId="{324FBEFA-FBF0-4A9C-AB14-E6AF793CC11A}" type="presParOf" srcId="{1544BC73-2B6A-4336-941C-98B8EA6205C9}" destId="{466826DA-8948-40C9-AA97-3C3A49D7DE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E25C2-7DB4-4E5C-927A-08FABF50E38D}">
      <dsp:nvSpPr>
        <dsp:cNvPr id="0" name=""/>
        <dsp:cNvSpPr/>
      </dsp:nvSpPr>
      <dsp:spPr>
        <a:xfrm>
          <a:off x="0" y="29716"/>
          <a:ext cx="4692256" cy="692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PEŞİN</a:t>
          </a:r>
        </a:p>
      </dsp:txBody>
      <dsp:txXfrm>
        <a:off x="33812" y="63528"/>
        <a:ext cx="4624632" cy="625016"/>
      </dsp:txXfrm>
    </dsp:sp>
    <dsp:sp modelId="{579713A2-0181-400A-B94F-C02C3EDF7AFC}">
      <dsp:nvSpPr>
        <dsp:cNvPr id="0" name=""/>
        <dsp:cNvSpPr/>
      </dsp:nvSpPr>
      <dsp:spPr>
        <a:xfrm>
          <a:off x="0" y="722356"/>
          <a:ext cx="4692256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79" tIns="6350" rIns="35560" bIns="635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dirty="0">
              <a:latin typeface="Calibri" panose="020F0502020204030204" pitchFamily="34" charset="0"/>
              <a:cs typeface="Calibri" panose="020F0502020204030204" pitchFamily="34" charset="0"/>
            </a:rPr>
            <a:t>SÖZLEŞME İMZA TARİHİNDE İHALE BEDELİ İDAREMİZ HESABINA YATIRILIR. </a:t>
          </a:r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22356"/>
        <a:ext cx="4692256" cy="612720"/>
      </dsp:txXfrm>
    </dsp:sp>
    <dsp:sp modelId="{EBC94972-8823-48FB-9C12-D75B15256AC2}">
      <dsp:nvSpPr>
        <dsp:cNvPr id="0" name=""/>
        <dsp:cNvSpPr/>
      </dsp:nvSpPr>
      <dsp:spPr>
        <a:xfrm>
          <a:off x="0" y="1335077"/>
          <a:ext cx="4692256" cy="692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VADELİ</a:t>
          </a:r>
        </a:p>
      </dsp:txBody>
      <dsp:txXfrm>
        <a:off x="33812" y="1368889"/>
        <a:ext cx="4624632" cy="625016"/>
      </dsp:txXfrm>
    </dsp:sp>
    <dsp:sp modelId="{466826DA-8948-40C9-AA97-3C3A49D7DE33}">
      <dsp:nvSpPr>
        <dsp:cNvPr id="0" name=""/>
        <dsp:cNvSpPr/>
      </dsp:nvSpPr>
      <dsp:spPr>
        <a:xfrm>
          <a:off x="0" y="2027717"/>
          <a:ext cx="4692256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79" tIns="7620" rIns="42672" bIns="762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dirty="0">
              <a:latin typeface="Calibri" panose="020F0502020204030204" pitchFamily="34" charset="0"/>
              <a:cs typeface="Calibri" panose="020F0502020204030204" pitchFamily="34" charset="0"/>
            </a:rPr>
            <a:t>SÖZLEŞME TARİHİNDE İHALE BEDELİ’NİN ASGARİ </a:t>
          </a:r>
          <a:r>
            <a:rPr lang="tr-TR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%40</a:t>
          </a:r>
          <a:r>
            <a:rPr lang="tr-TR" sz="1400" kern="1200" dirty="0">
              <a:latin typeface="Calibri" panose="020F0502020204030204" pitchFamily="34" charset="0"/>
              <a:cs typeface="Calibri" panose="020F0502020204030204" pitchFamily="34" charset="0"/>
            </a:rPr>
            <a:t>’I PEŞİN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400" kern="1200" dirty="0">
              <a:latin typeface="Calibri" panose="020F0502020204030204" pitchFamily="34" charset="0"/>
              <a:cs typeface="Calibri" panose="020F0502020204030204" pitchFamily="34" charset="0"/>
            </a:rPr>
            <a:t>VADEYE BIRAKILAN TUTAR İÇİN </a:t>
          </a:r>
          <a:r>
            <a:rPr lang="tr-T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YILLIK %35 BASİT FAİZ (VADE FARKI)</a:t>
          </a:r>
          <a:r>
            <a:rPr lang="tr-TR" sz="1400" kern="1200" dirty="0">
              <a:latin typeface="Calibri" panose="020F0502020204030204" pitchFamily="34" charset="0"/>
              <a:cs typeface="Calibri" panose="020F0502020204030204" pitchFamily="34" charset="0"/>
            </a:rPr>
            <a:t> İLE YILLIK ÖDEMELER İLE </a:t>
          </a:r>
          <a:r>
            <a:rPr lang="tr-TR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4 YILA KADAR VADE İMKANI</a:t>
          </a:r>
          <a:endParaRPr lang="tr-TR" sz="14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27717"/>
        <a:ext cx="4692256" cy="122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B1BDE-65D8-4AC0-8C6B-9E2A7B827870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28F3-9E25-4FD6-B43F-E37C24F05E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2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84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784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13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828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157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85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20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56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885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2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45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tr-TR" noProof="0" dirty="0" err="1"/>
              <a:t>Click</a:t>
            </a:r>
            <a:r>
              <a:rPr lang="tr-TR" noProof="0" dirty="0"/>
              <a:t> </a:t>
            </a:r>
            <a:r>
              <a:rPr lang="tr-TR" noProof="0" dirty="0" err="1"/>
              <a:t>to</a:t>
            </a:r>
            <a:r>
              <a:rPr lang="tr-TR" noProof="0" dirty="0"/>
              <a:t> </a:t>
            </a:r>
            <a:r>
              <a:rPr lang="tr-TR" noProof="0" dirty="0" err="1"/>
              <a:t>edit</a:t>
            </a:r>
            <a:r>
              <a:rPr lang="tr-TR" noProof="0" dirty="0"/>
              <a:t> Master </a:t>
            </a:r>
            <a:r>
              <a:rPr lang="tr-TR" noProof="0" dirty="0" err="1"/>
              <a:t>title</a:t>
            </a:r>
            <a:r>
              <a:rPr lang="tr-TR" noProof="0" dirty="0"/>
              <a:t> </a:t>
            </a:r>
            <a:r>
              <a:rPr lang="tr-TR" noProof="0" dirty="0" err="1"/>
              <a:t>style</a:t>
            </a:r>
            <a:endParaRPr lang="tr-T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3"/>
            <a:ext cx="5283200" cy="4419599"/>
          </a:xfrm>
        </p:spPr>
        <p:txBody>
          <a:bodyPr/>
          <a:lstStyle/>
          <a:p>
            <a:pPr lvl="0"/>
            <a:r>
              <a:rPr lang="tr-TR" noProof="0" dirty="0" err="1"/>
              <a:t>Click</a:t>
            </a:r>
            <a:r>
              <a:rPr lang="tr-TR" noProof="0" dirty="0"/>
              <a:t> </a:t>
            </a:r>
            <a:r>
              <a:rPr lang="tr-TR" noProof="0" dirty="0" err="1"/>
              <a:t>to</a:t>
            </a:r>
            <a:r>
              <a:rPr lang="tr-TR" noProof="0" dirty="0"/>
              <a:t> </a:t>
            </a:r>
            <a:r>
              <a:rPr lang="tr-TR" noProof="0" dirty="0" err="1"/>
              <a:t>edit</a:t>
            </a:r>
            <a:r>
              <a:rPr lang="tr-TR" noProof="0" dirty="0"/>
              <a:t> Master </a:t>
            </a:r>
            <a:r>
              <a:rPr lang="tr-TR" noProof="0" dirty="0" err="1"/>
              <a:t>text</a:t>
            </a:r>
            <a:r>
              <a:rPr lang="tr-TR" noProof="0" dirty="0"/>
              <a:t> </a:t>
            </a:r>
            <a:r>
              <a:rPr lang="tr-TR" noProof="0" dirty="0" err="1"/>
              <a:t>styles</a:t>
            </a:r>
            <a:endParaRPr lang="tr-TR" noProof="0" dirty="0"/>
          </a:p>
          <a:p>
            <a:pPr lvl="1"/>
            <a:r>
              <a:rPr lang="tr-TR" noProof="0" dirty="0"/>
              <a:t>Second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2"/>
            <a:r>
              <a:rPr lang="tr-TR" noProof="0" dirty="0"/>
              <a:t>Third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3"/>
            <a:r>
              <a:rPr lang="tr-TR" noProof="0" dirty="0" err="1"/>
              <a:t>Fourth</a:t>
            </a:r>
            <a:r>
              <a:rPr lang="tr-TR" noProof="0" dirty="0"/>
              <a:t>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4"/>
            <a:r>
              <a:rPr lang="tr-TR" noProof="0" dirty="0" err="1"/>
              <a:t>Fifth</a:t>
            </a:r>
            <a:r>
              <a:rPr lang="tr-TR" noProof="0" dirty="0"/>
              <a:t> </a:t>
            </a:r>
            <a:r>
              <a:rPr lang="tr-TR" noProof="0" dirty="0" err="1"/>
              <a:t>level</a:t>
            </a:r>
            <a:endParaRPr lang="tr-T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3" y="1752600"/>
            <a:ext cx="5283199" cy="4419600"/>
          </a:xfrm>
        </p:spPr>
        <p:txBody>
          <a:bodyPr/>
          <a:lstStyle/>
          <a:p>
            <a:pPr lvl="0"/>
            <a:r>
              <a:rPr lang="tr-TR" noProof="0" dirty="0" err="1"/>
              <a:t>Click</a:t>
            </a:r>
            <a:r>
              <a:rPr lang="tr-TR" noProof="0" dirty="0"/>
              <a:t> </a:t>
            </a:r>
            <a:r>
              <a:rPr lang="tr-TR" noProof="0" dirty="0" err="1"/>
              <a:t>to</a:t>
            </a:r>
            <a:r>
              <a:rPr lang="tr-TR" noProof="0" dirty="0"/>
              <a:t> </a:t>
            </a:r>
            <a:r>
              <a:rPr lang="tr-TR" noProof="0" dirty="0" err="1"/>
              <a:t>edit</a:t>
            </a:r>
            <a:r>
              <a:rPr lang="tr-TR" noProof="0" dirty="0"/>
              <a:t> Master </a:t>
            </a:r>
            <a:r>
              <a:rPr lang="tr-TR" noProof="0" dirty="0" err="1"/>
              <a:t>text</a:t>
            </a:r>
            <a:r>
              <a:rPr lang="tr-TR" noProof="0" dirty="0"/>
              <a:t> </a:t>
            </a:r>
            <a:r>
              <a:rPr lang="tr-TR" noProof="0" dirty="0" err="1"/>
              <a:t>styles</a:t>
            </a:r>
            <a:endParaRPr lang="tr-TR" noProof="0" dirty="0"/>
          </a:p>
          <a:p>
            <a:pPr lvl="1"/>
            <a:r>
              <a:rPr lang="tr-TR" noProof="0" dirty="0"/>
              <a:t>Second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2"/>
            <a:r>
              <a:rPr lang="tr-TR" noProof="0" dirty="0"/>
              <a:t>Third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3"/>
            <a:r>
              <a:rPr lang="tr-TR" noProof="0" dirty="0" err="1"/>
              <a:t>Fourth</a:t>
            </a:r>
            <a:r>
              <a:rPr lang="tr-TR" noProof="0" dirty="0"/>
              <a:t>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4"/>
            <a:r>
              <a:rPr lang="tr-TR" noProof="0" dirty="0" err="1"/>
              <a:t>Fifth</a:t>
            </a:r>
            <a:r>
              <a:rPr lang="tr-TR" noProof="0" dirty="0"/>
              <a:t> </a:t>
            </a:r>
            <a:r>
              <a:rPr lang="tr-TR" noProof="0" dirty="0" err="1"/>
              <a:t>level</a:t>
            </a:r>
            <a:endParaRPr lang="tr-T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07137" y="6478524"/>
            <a:ext cx="7014464" cy="150876"/>
          </a:xfrm>
        </p:spPr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76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98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6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63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23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6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70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7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15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FF09-4D70-4396-8B58-9AFAB887C25D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0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6" y="1292576"/>
            <a:ext cx="6664020" cy="50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lt Başlık 7"/>
          <p:cNvSpPr>
            <a:spLocks noGrp="1"/>
          </p:cNvSpPr>
          <p:nvPr>
            <p:ph type="subTitle" idx="1"/>
          </p:nvPr>
        </p:nvSpPr>
        <p:spPr>
          <a:xfrm>
            <a:off x="7033847" y="1428650"/>
            <a:ext cx="5474677" cy="236564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</a:t>
            </a:r>
          </a:p>
          <a:p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211 ADA 1 PARSEL ve 212 ADA 1 PARSEL</a:t>
            </a:r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832428" y="5013175"/>
            <a:ext cx="382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>
                <a:latin typeface="Calibri" panose="020F0502020204030204" pitchFamily="34" charset="0"/>
                <a:cs typeface="Calibri" panose="020F0502020204030204" pitchFamily="34" charset="0"/>
              </a:rPr>
              <a:t>Taşınmazlar «Satış» yöntemi ile ihaleye çıkarılacaktır.</a:t>
            </a:r>
          </a:p>
          <a:p>
            <a:pPr algn="ctr"/>
            <a:endParaRPr lang="tr-T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İletişim</a:t>
            </a: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: 0312 585 83 </a:t>
            </a:r>
            <a:r>
              <a:rPr lang="tr-TR" b="1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1838" y="189054"/>
            <a:ext cx="399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ÖZELLEŞTİRME İDARESİ BAŞKANLIĞI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472850" y="571538"/>
            <a:ext cx="245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8249847" y="2611471"/>
            <a:ext cx="376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211 ada 1 parsel: 21.907,80 m2 </a:t>
            </a:r>
          </a:p>
          <a:p>
            <a:r>
              <a:rPr lang="tr-TR" dirty="0">
                <a:solidFill>
                  <a:srgbClr val="C00000"/>
                </a:solidFill>
              </a:rPr>
              <a:t>212 ada 1 parsel: 22.215,57 m2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887759" y="3582919"/>
            <a:ext cx="3766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İmar Durumu</a:t>
            </a: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«Ticaret»</a:t>
            </a:r>
          </a:p>
          <a:p>
            <a:pPr algn="ctr"/>
            <a:r>
              <a:rPr lang="tr-TR" dirty="0">
                <a:solidFill>
                  <a:srgbClr val="C00000"/>
                </a:solidFill>
              </a:rPr>
              <a:t>Emsal: 0.60 (3 Kat)</a:t>
            </a:r>
          </a:p>
        </p:txBody>
      </p:sp>
    </p:spTree>
    <p:extLst>
      <p:ext uri="{BB962C8B-B14F-4D97-AF65-F5344CB8AC3E}">
        <p14:creationId xmlns:p14="http://schemas.microsoft.com/office/powerpoint/2010/main" val="40663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80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3797" y="185943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75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2615" y="809500"/>
            <a:ext cx="10769600" cy="381000"/>
          </a:xfrm>
        </p:spPr>
        <p:txBody>
          <a:bodyPr>
            <a:noAutofit/>
          </a:bodyPr>
          <a:lstStyle/>
          <a:p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Bulunduğu Bölgeye İlişkin Bilgiler</a:t>
            </a:r>
            <a:endParaRPr lang="tr-TR" sz="2000" b="1" i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497415" y="764704"/>
            <a:ext cx="108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497415" y="341797"/>
            <a:ext cx="10856385" cy="2101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</a:p>
          <a:p>
            <a:pPr indent="-274325">
              <a:spcAft>
                <a:spcPts val="900"/>
              </a:spcAft>
            </a:pPr>
            <a:endParaRPr lang="tr-TR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00" y="1448080"/>
            <a:ext cx="5578323" cy="42248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2178" y="1448080"/>
            <a:ext cx="4853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Büyük ölçüde 5 ile 8 katlı apartman tarzı yerleşim alanlarından oluşmaktadır.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Bölgede son yıllarda özellikle kentsel dönüşüm projeleri ve yenilikçi konut projeleri, ticari alanlar ve sosyal yaşam alanları </a:t>
            </a:r>
            <a:r>
              <a:rPr lang="tr-TR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hızla yükselmektedir.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Mimar Sinan Mahallesi, Çorum şehir merkezine oldukça yakın bir konumda yer almaktadır. Şehir merkezine olan mesafesi, araçla 5-10 dakikalık bir uzaklıktadır. Bu yakınlık ve yeni projeler, mahalleye olan </a:t>
            </a:r>
            <a:r>
              <a:rPr lang="tr-TR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talebin artmasını</a:t>
            </a: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bölgenin daha hızlı gelişmesini 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38981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99983" y="386539"/>
            <a:ext cx="11136052" cy="36841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 Süreci ve Koşulları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420780856"/>
              </p:ext>
            </p:extLst>
          </p:nvPr>
        </p:nvGraphicFramePr>
        <p:xfrm>
          <a:off x="6688769" y="2522389"/>
          <a:ext cx="4692256" cy="328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ikdörtgen 12"/>
          <p:cNvSpPr/>
          <p:nvPr/>
        </p:nvSpPr>
        <p:spPr>
          <a:xfrm>
            <a:off x="7469103" y="2091502"/>
            <a:ext cx="3131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ÖDEME KOŞULLARI</a:t>
            </a:r>
          </a:p>
        </p:txBody>
      </p:sp>
      <p:graphicFrame>
        <p:nvGraphicFramePr>
          <p:cNvPr id="14" name="Tablo 13"/>
          <p:cNvGraphicFramePr>
            <a:graphicFrameLocks noGrp="1"/>
          </p:cNvGraphicFramePr>
          <p:nvPr/>
        </p:nvGraphicFramePr>
        <p:xfrm>
          <a:off x="1415480" y="5959400"/>
          <a:ext cx="9795957" cy="3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319">
                  <a:extLst>
                    <a:ext uri="{9D8B030D-6E8A-4147-A177-3AD203B41FA5}">
                      <a16:colId xmlns:a16="http://schemas.microsoft.com/office/drawing/2014/main" val="2906001286"/>
                    </a:ext>
                  </a:extLst>
                </a:gridCol>
                <a:gridCol w="3265319">
                  <a:extLst>
                    <a:ext uri="{9D8B030D-6E8A-4147-A177-3AD203B41FA5}">
                      <a16:colId xmlns:a16="http://schemas.microsoft.com/office/drawing/2014/main" val="872813869"/>
                    </a:ext>
                  </a:extLst>
                </a:gridCol>
                <a:gridCol w="3265319">
                  <a:extLst>
                    <a:ext uri="{9D8B030D-6E8A-4147-A177-3AD203B41FA5}">
                      <a16:colId xmlns:a16="http://schemas.microsoft.com/office/drawing/2014/main" val="1515305447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KDV MUAFİYETİ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TAKSİT</a:t>
                      </a:r>
                      <a:r>
                        <a:rPr lang="tr-T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İMKANI </a:t>
                      </a:r>
                      <a:r>
                        <a:rPr lang="tr-T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 Yıla Kadar)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HARÇSIZ TAPU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010870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81" y="2260224"/>
            <a:ext cx="5519428" cy="3545039"/>
          </a:xfrm>
          <a:prstGeom prst="rect">
            <a:avLst/>
          </a:prstGeom>
        </p:spPr>
      </p:pic>
      <p:sp>
        <p:nvSpPr>
          <p:cNvPr id="10" name="Metin Yer Tutucusu 3"/>
          <p:cNvSpPr txBox="1">
            <a:spLocks/>
          </p:cNvSpPr>
          <p:nvPr/>
        </p:nvSpPr>
        <p:spPr>
          <a:xfrm>
            <a:off x="460005" y="911100"/>
            <a:ext cx="10946789" cy="6996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None/>
              <a:defRPr kumimoji="0"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 teklif verme tarihi 29.04.2025 Salı günü, İhale şartname bedeli 10.000-TL, Geçici Teminat Bedeli 5.000.000.-TL </a:t>
            </a:r>
            <a:r>
              <a:rPr lang="tr-TR" sz="1600" dirty="0">
                <a:solidFill>
                  <a:sysClr val="windowText" lastClr="000000"/>
                </a:solidFill>
              </a:rPr>
              <a:t>olarak belirlenmiştir.</a:t>
            </a:r>
          </a:p>
        </p:txBody>
      </p:sp>
    </p:spTree>
    <p:extLst>
      <p:ext uri="{BB962C8B-B14F-4D97-AF65-F5344CB8AC3E}">
        <p14:creationId xmlns:p14="http://schemas.microsoft.com/office/powerpoint/2010/main" val="209943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4269" y="219197"/>
            <a:ext cx="10769600" cy="381000"/>
          </a:xfrm>
        </p:spPr>
        <p:txBody>
          <a:bodyPr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454269" y="611920"/>
            <a:ext cx="108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33400" y="637607"/>
            <a:ext cx="11136052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İmar Durumu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10" name="Resim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9" t="26895" r="4632" b="19310"/>
          <a:stretch/>
        </p:blipFill>
        <p:spPr>
          <a:xfrm>
            <a:off x="1606062" y="970137"/>
            <a:ext cx="4087815" cy="3499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Resim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3" t="26470" r="4615" b="19473"/>
          <a:stretch/>
        </p:blipFill>
        <p:spPr>
          <a:xfrm>
            <a:off x="6013503" y="978927"/>
            <a:ext cx="4042996" cy="348175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/>
          <a:srcRect l="12778" t="18259" r="7649" b="61116"/>
          <a:stretch/>
        </p:blipFill>
        <p:spPr>
          <a:xfrm>
            <a:off x="3155950" y="4624639"/>
            <a:ext cx="5366238" cy="1948745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916287" y="4650900"/>
            <a:ext cx="4185139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Notu</a:t>
            </a:r>
          </a:p>
        </p:txBody>
      </p:sp>
    </p:spTree>
    <p:extLst>
      <p:ext uri="{BB962C8B-B14F-4D97-AF65-F5344CB8AC3E}">
        <p14:creationId xmlns:p14="http://schemas.microsoft.com/office/powerpoint/2010/main" val="423476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  <a:endParaRPr lang="tr-TR" sz="20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692696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53002" y="824436"/>
            <a:ext cx="10992036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Tapu Bilgileri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 bwMode="ltGray">
          <a:xfrm>
            <a:off x="1487488" y="2145967"/>
            <a:ext cx="864096" cy="1440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79737" y="2090115"/>
            <a:ext cx="3905250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487488" y="2261726"/>
            <a:ext cx="3526790" cy="23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1" y="1560643"/>
            <a:ext cx="5462489" cy="38773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85" y="1560643"/>
            <a:ext cx="5462489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  <a:endParaRPr lang="tr-TR" sz="2400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764704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33400" y="896433"/>
            <a:ext cx="7751676" cy="39478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Uydu Görüntüsü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5" y="1559993"/>
            <a:ext cx="5399405" cy="373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913" y="1559993"/>
            <a:ext cx="5755324" cy="373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72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67062" y="903639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10" name="Resim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144" y="1694947"/>
            <a:ext cx="5372101" cy="402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5410" y="168470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2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391762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995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1912" y="185943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67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391762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10" name="Resim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80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0513" y="185943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72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350</Words>
  <Application>Microsoft Office PowerPoint</Application>
  <PresentationFormat>Geniş ekran</PresentationFormat>
  <Paragraphs>62</Paragraphs>
  <Slides>10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Teması</vt:lpstr>
      <vt:lpstr>PowerPoint Sunusu</vt:lpstr>
      <vt:lpstr>Taşınmazların Bulunduğu Bölgeye İlişkin Bilgiler</vt:lpstr>
      <vt:lpstr>PowerPoint Sunusu</vt:lpstr>
      <vt:lpstr>ÇORUM İLİ, MERKEZ İLÇESİ, KARACA KÖYÜ 211 ADA 1 PARSEL ve 212 ADA 1 PARSEL</vt:lpstr>
      <vt:lpstr>ÇORUM İLİ, MERKEZ İLÇESİ, KARACA KÖYÜ 211 ADA 1 PARSEL ve 212 ADA 1 PARSEL</vt:lpstr>
      <vt:lpstr>ÇORUM İLİ, MERKEZ İLÇESİ, KARACA KÖYÜ 211 ADA 1 PARSEL ve 212 ADA 1 PARSEL</vt:lpstr>
      <vt:lpstr>1. Proje Grup Başkanlığı</vt:lpstr>
      <vt:lpstr>1. Proje Grup Başkanlığı</vt:lpstr>
      <vt:lpstr>1. Proje Grup Başkanlığı</vt:lpstr>
      <vt:lpstr>1. Proje Grup Başkanlığı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Berfin Bayar</dc:creator>
  <cp:lastModifiedBy>YİĞİT DENİZMEN</cp:lastModifiedBy>
  <cp:revision>8</cp:revision>
  <dcterms:created xsi:type="dcterms:W3CDTF">2025-04-10T08:01:59Z</dcterms:created>
  <dcterms:modified xsi:type="dcterms:W3CDTF">2025-04-25T06:18:43Z</dcterms:modified>
</cp:coreProperties>
</file>